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3"/>
  </p:handoutMasterIdLst>
  <p:sldIdLst>
    <p:sldId id="256" r:id="rId3"/>
    <p:sldId id="275" r:id="rId4"/>
    <p:sldId id="276" r:id="rId5"/>
    <p:sldId id="277" r:id="rId6"/>
    <p:sldId id="278" r:id="rId7"/>
    <p:sldId id="279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48103-9F5C-46B7-9157-2F05B5D39951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C60F7-CD06-47A6-ACEA-C23ADB610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53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8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9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956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8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057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8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05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09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34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46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4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87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27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27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442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8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264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7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1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7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7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3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5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48760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slide" Target="slide3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Me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llamo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_________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Clase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801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La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fecha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es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el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primero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de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octubre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del 2013</a:t>
            </a:r>
            <a:endParaRPr lang="en-US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cuador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35337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676400" y="22860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Quito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58674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410200" y="3459163"/>
            <a:ext cx="304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ecuatoriano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257800" y="4419600"/>
            <a:ext cx="35052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89222171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eru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318135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81200" y="2209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Lima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2286000" y="76200"/>
            <a:ext cx="4876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791200" y="3459163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peruano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562600" y="4343400"/>
            <a:ext cx="320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82663" y="22860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30480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29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Bolivi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32639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828800" y="2316163"/>
            <a:ext cx="251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La Paz</a:t>
            </a:r>
            <a:endParaRPr lang="en-US" altLang="en-US" sz="1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2286000" y="152400"/>
            <a:ext cx="4876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91200" y="33528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boliviano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562600" y="41148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971800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05091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Paraguay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00400"/>
            <a:ext cx="3248025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36671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905000" y="22098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Asunción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905000" y="152400"/>
            <a:ext cx="5410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562600" y="3078163"/>
            <a:ext cx="2590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paraguayo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105400" y="3962400"/>
            <a:ext cx="3657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46244741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  <p:bldP spid="3175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Uruguay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9718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3505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Montevideo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905000" y="22860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486400" y="3276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uruguayo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105400" y="3962400"/>
            <a:ext cx="35052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95684003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hile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2632075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26720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572000" y="22860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Santiago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4648200" y="2286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410200" y="35814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chileno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5105400" y="4267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1662124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Argentin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2620963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953000" y="23622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Buenos Aires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4038600" y="38100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257800" y="35814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argentino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953000" y="4267200"/>
            <a:ext cx="35814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3400"/>
            <a:ext cx="3429000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41539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990600"/>
            <a:ext cx="484822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5181600" y="3657600"/>
            <a:ext cx="1219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6781800" y="228600"/>
            <a:ext cx="2133600" cy="1143000"/>
          </a:xfrm>
        </p:spPr>
        <p:txBody>
          <a:bodyPr/>
          <a:lstStyle/>
          <a:p>
            <a:pPr algn="r"/>
            <a:r>
              <a:rPr lang="en-US" altLang="en-US" b="1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0000"/>
                </a:solidFill>
              </a:rPr>
              <a:t>Guinea Ecuatorial</a:t>
            </a: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 flipV="1">
            <a:off x="5105400" y="838200"/>
            <a:ext cx="3048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V="1">
            <a:off x="5638800" y="838200"/>
            <a:ext cx="5334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800600" y="533400"/>
            <a:ext cx="862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>
                <a:solidFill>
                  <a:srgbClr val="FF0000"/>
                </a:solidFill>
              </a:rPr>
              <a:t>Ceuta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867400" y="533400"/>
            <a:ext cx="906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>
                <a:solidFill>
                  <a:srgbClr val="FF0000"/>
                </a:solidFill>
              </a:rPr>
              <a:t>Melilla</a:t>
            </a:r>
          </a:p>
        </p:txBody>
      </p:sp>
      <p:pic>
        <p:nvPicPr>
          <p:cNvPr id="11277" name="Picture 13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2971800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8" name="Line 14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0" y="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0000"/>
                </a:solidFill>
              </a:rPr>
              <a:t>España</a:t>
            </a:r>
          </a:p>
        </p:txBody>
      </p:sp>
      <p:sp>
        <p:nvSpPr>
          <p:cNvPr id="11281" name="Oval 17"/>
          <p:cNvSpPr>
            <a:spLocks noChangeArrowheads="1"/>
          </p:cNvSpPr>
          <p:nvPr/>
        </p:nvSpPr>
        <p:spPr bwMode="auto">
          <a:xfrm>
            <a:off x="1371600" y="3200400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V="1">
            <a:off x="1981200" y="1295400"/>
            <a:ext cx="3276600" cy="2057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5181600" y="914400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514600" y="16764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Madrid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791200" y="2819400"/>
            <a:ext cx="2133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i="1">
                <a:solidFill>
                  <a:srgbClr val="FF0000"/>
                </a:solidFill>
                <a:latin typeface="Times New Roman" pitchFamily="18" charset="0"/>
              </a:rPr>
              <a:t>español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i="1">
                <a:solidFill>
                  <a:srgbClr val="FF0000"/>
                </a:solidFill>
                <a:latin typeface="Times New Roman" pitchFamily="18" charset="0"/>
              </a:rPr>
              <a:t>española</a:t>
            </a:r>
            <a:endParaRPr lang="es-ES_tradnl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5845" name="Picture 5" descr="Spain_sm9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849688" cy="421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905000" y="1524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1524000" y="5791200"/>
            <a:ext cx="1447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70375"/>
            <a:ext cx="2971800" cy="197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6629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78325"/>
            <a:ext cx="2914650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ANd9GcT3WtqIGQ6qhLtruGlOCSPkhfdakoSHM8sv-HjfFbZJmyTH0TY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3352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1066800" y="152400"/>
            <a:ext cx="73152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828800" y="22860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Malabo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6388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guineanos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410200" y="3611563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equatoguineos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3398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323927"/>
              </p:ext>
            </p:extLst>
          </p:nvPr>
        </p:nvGraphicFramePr>
        <p:xfrm>
          <a:off x="5927048" y="52872"/>
          <a:ext cx="2743199" cy="1859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lip" r:id="rId3" imgW="2286000" imgH="1534320" progId="MS_ClipArt_Gallery.2">
                  <p:embed/>
                </p:oleObj>
              </mc:Choice>
              <mc:Fallback>
                <p:oleObj name="Clip" r:id="rId3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048" y="52872"/>
                        <a:ext cx="2743199" cy="1859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4267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2876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1100" dirty="0">
              <a:solidFill>
                <a:srgbClr val="0066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4572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representa</a:t>
            </a:r>
            <a:endParaRPr lang="en-US" altLang="en-US" sz="1600" dirty="0">
              <a:solidFill>
                <a:srgbClr val="FF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20529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0" y="38100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08856" y="1988403"/>
            <a:ext cx="6440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Mexico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verde</a:t>
            </a:r>
            <a:r>
              <a:rPr lang="en-US" altLang="en-US" sz="2400" dirty="0" smtClean="0">
                <a:solidFill>
                  <a:srgbClr val="FFFFFF"/>
                </a:solidFill>
              </a:rPr>
              <a:t>,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rojo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4745" y="5253335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822003" y="3810000"/>
            <a:ext cx="63033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La religion;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fe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catolica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Religion, the catholic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FFFFFF"/>
                </a:solidFill>
              </a:rPr>
              <a:t>faith.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2872026"/>
            <a:ext cx="61722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La union entre los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europeos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americanos</a:t>
            </a:r>
            <a:r>
              <a:rPr lang="en-US" altLang="en-US" sz="2000" dirty="0" smtClean="0">
                <a:solidFill>
                  <a:srgbClr val="006600"/>
                </a:solidFill>
              </a:rPr>
              <a:t>.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006600"/>
                </a:solidFill>
              </a:rPr>
              <a:t>The union between Europeans and Americans</a:t>
            </a:r>
            <a:endParaRPr lang="en-US" altLang="en-US" sz="1100" i="1" dirty="0">
              <a:solidFill>
                <a:srgbClr val="0066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85667" y="4572000"/>
            <a:ext cx="60773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FF0000"/>
                </a:solidFill>
              </a:rPr>
              <a:t>La independencia de España. 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Independence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from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Spain</a:t>
            </a:r>
            <a:endParaRPr lang="es-ES_tradnl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600200" y="5302984"/>
            <a:ext cx="73914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002060"/>
                </a:solidFill>
              </a:rPr>
              <a:t>Tiene un águila, un nopal florecido, una serpiente, una rama de encino, una rama de laurel, y un </a:t>
            </a:r>
            <a:r>
              <a:rPr lang="es-ES_tradnl" altLang="en-US" sz="2000" dirty="0" err="1" smtClean="0">
                <a:solidFill>
                  <a:srgbClr val="002060"/>
                </a:solidFill>
              </a:rPr>
              <a:t>liston</a:t>
            </a:r>
            <a:r>
              <a:rPr lang="es-ES_tradnl" altLang="en-US" sz="2000" dirty="0" smtClean="0">
                <a:solidFill>
                  <a:srgbClr val="002060"/>
                </a:solidFill>
              </a:rPr>
              <a:t> con los colores nacionales.</a:t>
            </a:r>
            <a:r>
              <a:rPr lang="es-ES_tradnl" altLang="en-US" sz="2000" i="1" dirty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An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eagel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nopal cactus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flowers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serpent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oak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laurel and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ribbon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the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national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colors</a:t>
            </a:r>
            <a:endParaRPr lang="es-ES_tradnl" alt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8222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meaning of the colors and crests of the flags of at least 6 of the countries we saw today.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2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304800"/>
            <a:ext cx="2676525" cy="167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3733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00200" y="1905000"/>
            <a:ext cx="7059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Guatemala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celeste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743200"/>
            <a:ext cx="4038600" cy="4001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azul</a:t>
            </a:r>
            <a:r>
              <a:rPr lang="en-US" altLang="en-US" sz="2000" dirty="0" smtClean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representa</a:t>
            </a:r>
            <a:r>
              <a:rPr lang="en-US" altLang="en-US" sz="2000" dirty="0" smtClean="0">
                <a:solidFill>
                  <a:srgbClr val="00B0F0"/>
                </a:solidFill>
              </a:rPr>
              <a:t>: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419600"/>
            <a:ext cx="29338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: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5410200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429000" y="2743200"/>
            <a:ext cx="571500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oceano</a:t>
            </a:r>
            <a:r>
              <a:rPr lang="en-US" altLang="en-US" sz="2000" dirty="0" smtClean="0">
                <a:solidFill>
                  <a:srgbClr val="00B0F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pacifico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oeste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mar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caribe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este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Tambien</a:t>
            </a:r>
            <a:r>
              <a:rPr lang="en-US" altLang="en-US" sz="2000" dirty="0" smtClean="0">
                <a:solidFill>
                  <a:srgbClr val="00B0F0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justicia</a:t>
            </a:r>
            <a:r>
              <a:rPr lang="en-US" altLang="en-US" sz="2000" dirty="0" smtClean="0">
                <a:solidFill>
                  <a:srgbClr val="00B0F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lealtad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cielo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The pacific ocean in the west, the </a:t>
            </a:r>
            <a:r>
              <a:rPr lang="en-US" altLang="en-US" sz="2000" i="1" dirty="0" err="1" smtClean="0">
                <a:solidFill>
                  <a:srgbClr val="00B0F0"/>
                </a:solidFill>
              </a:rPr>
              <a:t>caribbean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 sea on the right. Also justice, loyalty and the sky.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822003" y="4419600"/>
            <a:ext cx="62185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pureza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integridad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firmeza</a:t>
            </a:r>
            <a:r>
              <a:rPr lang="en-US" altLang="en-US" sz="2000" dirty="0" smtClean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nacion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Purity, integrity, </a:t>
            </a:r>
            <a:r>
              <a:rPr lang="en-US" altLang="en-US" sz="2000" i="1" dirty="0" err="1" smtClean="0">
                <a:solidFill>
                  <a:srgbClr val="FFFFFF"/>
                </a:solidFill>
              </a:rPr>
              <a:t>firmnes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 and the nation.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19201" y="5334000"/>
            <a:ext cx="782136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 smtClean="0">
                <a:solidFill>
                  <a:srgbClr val="002060"/>
                </a:solidFill>
              </a:rPr>
              <a:t>Tiene</a:t>
            </a:r>
            <a:r>
              <a:rPr lang="en-US" altLang="en-US" sz="2400" dirty="0" smtClean="0">
                <a:solidFill>
                  <a:srgbClr val="002060"/>
                </a:solidFill>
              </a:rPr>
              <a:t> el quetzal, dos rifles, un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pergamino</a:t>
            </a:r>
            <a:r>
              <a:rPr lang="en-US" altLang="en-US" sz="2400" dirty="0" smtClean="0">
                <a:solidFill>
                  <a:srgbClr val="002060"/>
                </a:solidFill>
              </a:rPr>
              <a:t> con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fecha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independencia</a:t>
            </a:r>
            <a:r>
              <a:rPr lang="en-US" altLang="en-US" sz="2400" dirty="0" smtClean="0">
                <a:solidFill>
                  <a:srgbClr val="002060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ramas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laurel.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The quetzal, two rifles, a parchment with the date of independence and branches of laurel.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8155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4724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2" y="62345"/>
            <a:ext cx="281940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1905000"/>
            <a:ext cx="71222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El Salvador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971800"/>
            <a:ext cx="3276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400" dirty="0" smtClean="0">
                <a:solidFill>
                  <a:srgbClr val="00206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representa</a:t>
            </a:r>
            <a:r>
              <a:rPr lang="en-US" altLang="en-US" sz="2400" dirty="0" smtClean="0">
                <a:solidFill>
                  <a:srgbClr val="002060"/>
                </a:solidFill>
              </a:rPr>
              <a:t>:</a:t>
            </a:r>
            <a:endParaRPr lang="en-US" altLang="en-US" sz="12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095690"/>
            <a:ext cx="34916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El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400" dirty="0" smtClean="0">
                <a:solidFill>
                  <a:srgbClr val="FFFFFF"/>
                </a:solidFill>
              </a:rPr>
              <a:t>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790" y="4572000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6600"/>
                </a:solidFill>
              </a:rPr>
              <a:t>Escudo: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088529" y="2971800"/>
            <a:ext cx="605547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..el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cielo</a:t>
            </a:r>
            <a:r>
              <a:rPr lang="en-US" altLang="en-US" sz="2400" dirty="0" smtClean="0">
                <a:solidFill>
                  <a:srgbClr val="002060"/>
                </a:solidFill>
              </a:rPr>
              <a:t> y el mar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caribe</a:t>
            </a:r>
            <a:r>
              <a:rPr lang="en-US" altLang="en-US" sz="2400" dirty="0" smtClean="0">
                <a:solidFill>
                  <a:srgbClr val="002060"/>
                </a:solidFill>
              </a:rPr>
              <a:t> y 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oceano</a:t>
            </a:r>
            <a:r>
              <a:rPr lang="en-US" altLang="en-US" sz="2400" dirty="0" smtClean="0">
                <a:solidFill>
                  <a:srgbClr val="00206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pacifico</a:t>
            </a:r>
            <a:r>
              <a:rPr lang="en-US" altLang="en-US" sz="2400" dirty="0" smtClean="0">
                <a:solidFill>
                  <a:srgbClr val="002060"/>
                </a:solidFill>
              </a:rPr>
              <a:t>.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The sky and </a:t>
            </a:r>
            <a:r>
              <a:rPr lang="en-US" altLang="en-US" sz="2400" i="1" dirty="0" err="1" smtClean="0">
                <a:solidFill>
                  <a:srgbClr val="002060"/>
                </a:solidFill>
              </a:rPr>
              <a:t>caribbean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 sea and the pacific ocean</a:t>
            </a:r>
            <a:endParaRPr lang="en-US" altLang="en-US" sz="12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442539" y="4114800"/>
            <a:ext cx="24432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..la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paz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r>
              <a:rPr lang="en-US" altLang="en-US" sz="2400" i="1" dirty="0" smtClean="0">
                <a:solidFill>
                  <a:srgbClr val="FFFFFF"/>
                </a:solidFill>
              </a:rPr>
              <a:t>Peace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412130" y="4572000"/>
            <a:ext cx="780807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400" dirty="0" smtClean="0">
                <a:solidFill>
                  <a:srgbClr val="006600"/>
                </a:solidFill>
              </a:rPr>
              <a:t> un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tirangulo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equilatero</a:t>
            </a:r>
            <a:r>
              <a:rPr lang="en-US" altLang="en-US" sz="2400" dirty="0" smtClean="0">
                <a:solidFill>
                  <a:srgbClr val="006600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cinco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volcanes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encima</a:t>
            </a:r>
            <a:r>
              <a:rPr lang="en-US" altLang="en-US" sz="2400" dirty="0" smtClean="0">
                <a:solidFill>
                  <a:srgbClr val="006600"/>
                </a:solidFill>
              </a:rPr>
              <a:t> de los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oceanos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pacifico</a:t>
            </a:r>
            <a:r>
              <a:rPr lang="en-US" altLang="en-US" sz="2400" dirty="0" smtClean="0">
                <a:solidFill>
                  <a:srgbClr val="006600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atlantico</a:t>
            </a:r>
            <a:r>
              <a:rPr lang="en-US" altLang="en-US" sz="2400" dirty="0" smtClean="0">
                <a:solidFill>
                  <a:srgbClr val="006600"/>
                </a:solidFill>
              </a:rPr>
              <a:t>, un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arcoiris</a:t>
            </a:r>
            <a:r>
              <a:rPr lang="en-US" altLang="en-US" sz="2400" dirty="0" smtClean="0">
                <a:solidFill>
                  <a:srgbClr val="006600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catorce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ramas</a:t>
            </a:r>
            <a:r>
              <a:rPr lang="en-US" altLang="en-US" sz="2400" dirty="0" smtClean="0">
                <a:solidFill>
                  <a:srgbClr val="006600"/>
                </a:solidFill>
              </a:rPr>
              <a:t> de laurel y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cinco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banderas</a:t>
            </a:r>
            <a:r>
              <a:rPr lang="en-US" altLang="en-US" sz="2400" dirty="0" smtClean="0">
                <a:solidFill>
                  <a:srgbClr val="006600"/>
                </a:solidFill>
              </a:rPr>
              <a:t>. 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It has an </a:t>
            </a:r>
            <a:r>
              <a:rPr lang="en-US" altLang="en-US" sz="2400" i="1" dirty="0" err="1" smtClean="0">
                <a:solidFill>
                  <a:srgbClr val="006600"/>
                </a:solidFill>
              </a:rPr>
              <a:t>equalateral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 triangle, five volcanos above the pacific and </a:t>
            </a:r>
            <a:r>
              <a:rPr lang="en-US" altLang="en-US" sz="2400" i="1" dirty="0" err="1" smtClean="0">
                <a:solidFill>
                  <a:srgbClr val="006600"/>
                </a:solidFill>
              </a:rPr>
              <a:t>atlantic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 oceans, a rainbow, fourteen laurel branches and five flags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436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124200" cy="183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04799" y="152400"/>
            <a:ext cx="4419601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" y="17481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17073" y="1752600"/>
            <a:ext cx="7543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Los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0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000" dirty="0" smtClean="0">
                <a:solidFill>
                  <a:srgbClr val="FFFFFF"/>
                </a:solidFill>
              </a:rPr>
              <a:t> de Honduras son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000" dirty="0" smtClean="0">
                <a:solidFill>
                  <a:srgbClr val="FFFFFF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152400" y="2286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38862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-42570" y="51816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38400" y="2252008"/>
            <a:ext cx="67818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…el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cielo</a:t>
            </a:r>
            <a:r>
              <a:rPr lang="en-US" altLang="en-US" sz="2000" dirty="0" smtClean="0">
                <a:solidFill>
                  <a:srgbClr val="002060"/>
                </a:solidFill>
              </a:rPr>
              <a:t>, el mar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caribe</a:t>
            </a:r>
            <a:r>
              <a:rPr lang="en-US" altLang="en-US" sz="2000" dirty="0" smtClean="0">
                <a:solidFill>
                  <a:srgbClr val="002060"/>
                </a:solidFill>
              </a:rPr>
              <a:t> y 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oceano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pacifico</a:t>
            </a:r>
            <a:r>
              <a:rPr lang="en-US" altLang="en-US" sz="2000" dirty="0" smtClean="0">
                <a:solidFill>
                  <a:srgbClr val="002060"/>
                </a:solidFill>
              </a:rPr>
              <a:t>, la </a:t>
            </a:r>
            <a:r>
              <a:rPr lang="es-MX" sz="2000" dirty="0">
                <a:solidFill>
                  <a:srgbClr val="002060"/>
                </a:solidFill>
              </a:rPr>
              <a:t>generosidad, amor fraternal, fortaleza, justicia, lealtad, dulzura y </a:t>
            </a:r>
            <a:r>
              <a:rPr lang="es-MX" sz="2000" dirty="0" smtClean="0">
                <a:solidFill>
                  <a:srgbClr val="002060"/>
                </a:solidFill>
              </a:rPr>
              <a:t>valor. </a:t>
            </a:r>
            <a:r>
              <a:rPr lang="es-MX" sz="2000" i="1" dirty="0" smtClean="0">
                <a:solidFill>
                  <a:srgbClr val="002060"/>
                </a:solidFill>
              </a:rPr>
              <a:t>(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sky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caribbean</a:t>
            </a:r>
            <a:r>
              <a:rPr lang="es-MX" sz="2000" i="1" dirty="0" smtClean="0">
                <a:solidFill>
                  <a:srgbClr val="002060"/>
                </a:solidFill>
              </a:rPr>
              <a:t> sea, 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pacific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ocean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generosity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brotherly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love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strength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justice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loyalty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sweetness</a:t>
            </a:r>
            <a:r>
              <a:rPr lang="es-MX" sz="2000" i="1" dirty="0" smtClean="0">
                <a:solidFill>
                  <a:srgbClr val="002060"/>
                </a:solidFill>
              </a:rPr>
              <a:t> and </a:t>
            </a:r>
            <a:r>
              <a:rPr lang="es-MX" sz="2000" i="1" dirty="0" err="1" smtClean="0">
                <a:solidFill>
                  <a:srgbClr val="002060"/>
                </a:solidFill>
              </a:rPr>
              <a:t>courage</a:t>
            </a:r>
            <a:r>
              <a:rPr lang="es-MX" sz="2000" i="1" dirty="0" smtClean="0">
                <a:solidFill>
                  <a:srgbClr val="002060"/>
                </a:solidFill>
              </a:rPr>
              <a:t>.)</a:t>
            </a:r>
            <a:endParaRPr lang="en-US" altLang="en-US" sz="20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743200" y="3886200"/>
            <a:ext cx="6400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/>
              <a:t> … el patriotismo, la pureza, la </a:t>
            </a:r>
            <a:r>
              <a:rPr lang="es-MX" sz="2000" dirty="0"/>
              <a:t>integridad, </a:t>
            </a:r>
            <a:r>
              <a:rPr lang="es-MX" sz="2000" dirty="0" smtClean="0"/>
              <a:t>la fe,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/>
              <a:t>la </a:t>
            </a:r>
            <a:r>
              <a:rPr lang="es-MX" sz="2000" dirty="0"/>
              <a:t>paz, </a:t>
            </a:r>
            <a:r>
              <a:rPr lang="es-MX" sz="2000" dirty="0" smtClean="0"/>
              <a:t>la firmeza</a:t>
            </a:r>
            <a:r>
              <a:rPr lang="es-MX" sz="2000" dirty="0"/>
              <a:t>, </a:t>
            </a:r>
            <a:r>
              <a:rPr lang="es-MX" sz="2000" dirty="0" smtClean="0"/>
              <a:t>la bondad </a:t>
            </a:r>
            <a:r>
              <a:rPr lang="es-MX" sz="2000" dirty="0"/>
              <a:t>y la </a:t>
            </a:r>
            <a:r>
              <a:rPr lang="es-MX" sz="2000" dirty="0" smtClean="0"/>
              <a:t>nación. </a:t>
            </a:r>
            <a:r>
              <a:rPr lang="es-MX" sz="2000" i="1" dirty="0" smtClean="0"/>
              <a:t>(</a:t>
            </a:r>
            <a:r>
              <a:rPr lang="es-MX" sz="2000" i="1" dirty="0" err="1" smtClean="0"/>
              <a:t>patriotisim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purity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integrity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faith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peace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firmness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kindness</a:t>
            </a:r>
            <a:r>
              <a:rPr lang="es-MX" sz="2000" i="1" dirty="0" smtClean="0"/>
              <a:t> and </a:t>
            </a:r>
            <a:r>
              <a:rPr lang="es-MX" sz="2000" i="1" dirty="0" err="1" smtClean="0"/>
              <a:t>the</a:t>
            </a:r>
            <a:r>
              <a:rPr lang="es-MX" sz="2000" i="1" dirty="0" smtClean="0"/>
              <a:t> </a:t>
            </a:r>
            <a:r>
              <a:rPr lang="es-MX" sz="2000" i="1" dirty="0" err="1" smtClean="0"/>
              <a:t>nation</a:t>
            </a:r>
            <a:r>
              <a:rPr lang="es-MX" sz="2000" i="1" dirty="0" smtClean="0"/>
              <a:t>.)</a:t>
            </a:r>
            <a:r>
              <a:rPr lang="es-MX" sz="2000" dirty="0"/>
              <a:t> 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81600"/>
            <a:ext cx="8001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srgbClr val="006600"/>
                </a:solidFill>
              </a:rPr>
              <a:t>Las estrellas </a:t>
            </a:r>
            <a:r>
              <a:rPr lang="es-MX" sz="2000" dirty="0">
                <a:solidFill>
                  <a:srgbClr val="006600"/>
                </a:solidFill>
              </a:rPr>
              <a:t>representan los cinco países que forman </a:t>
            </a:r>
            <a:r>
              <a:rPr lang="es-MX" sz="2000" dirty="0" err="1" smtClean="0">
                <a:solidFill>
                  <a:srgbClr val="006600"/>
                </a:solidFill>
              </a:rPr>
              <a:t>centroamerica</a:t>
            </a:r>
            <a:r>
              <a:rPr lang="es-MX" sz="2000" dirty="0" smtClean="0">
                <a:solidFill>
                  <a:srgbClr val="006600"/>
                </a:solidFill>
              </a:rPr>
              <a:t>, </a:t>
            </a:r>
            <a:r>
              <a:rPr lang="es-MX" sz="2000" dirty="0">
                <a:solidFill>
                  <a:srgbClr val="006600"/>
                </a:solidFill>
              </a:rPr>
              <a:t>t</a:t>
            </a:r>
            <a:r>
              <a:rPr lang="es-MX" sz="2000" dirty="0" smtClean="0">
                <a:solidFill>
                  <a:srgbClr val="006600"/>
                </a:solidFill>
              </a:rPr>
              <a:t>ambién </a:t>
            </a:r>
            <a:r>
              <a:rPr lang="es-MX" sz="2000" dirty="0">
                <a:solidFill>
                  <a:srgbClr val="006600"/>
                </a:solidFill>
              </a:rPr>
              <a:t>representan el ideal de la unión</a:t>
            </a:r>
            <a:r>
              <a:rPr lang="es-MX" sz="2000" dirty="0" smtClean="0">
                <a:solidFill>
                  <a:srgbClr val="00660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000" i="1" dirty="0" smtClean="0">
                <a:solidFill>
                  <a:srgbClr val="006600"/>
                </a:solidFill>
              </a:rPr>
              <a:t>(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stars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represent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five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countries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that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form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central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america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,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also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they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represent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ideal of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union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.)</a:t>
            </a:r>
            <a:endParaRPr lang="en-US" altLang="en-US" sz="2000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0399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0"/>
            <a:ext cx="34480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45878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9257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Nicaragua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304800" y="29718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3434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54864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6858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2060"/>
                </a:solidFill>
              </a:rPr>
              <a:t>La justicia, la lealtad, la fraternidad, </a:t>
            </a:r>
            <a:r>
              <a:rPr lang="es-ES" sz="2000" dirty="0">
                <a:solidFill>
                  <a:srgbClr val="002060"/>
                </a:solidFill>
              </a:rPr>
              <a:t>la </a:t>
            </a:r>
            <a:r>
              <a:rPr lang="es-ES" sz="2000" dirty="0" smtClean="0">
                <a:solidFill>
                  <a:srgbClr val="002060"/>
                </a:solidFill>
              </a:rPr>
              <a:t>fortaleza el valor, </a:t>
            </a:r>
            <a:r>
              <a:rPr lang="es-ES" sz="2000" dirty="0">
                <a:solidFill>
                  <a:srgbClr val="002060"/>
                </a:solidFill>
              </a:rPr>
              <a:t>el </a:t>
            </a:r>
            <a:r>
              <a:rPr lang="es-ES" sz="2000" dirty="0" smtClean="0">
                <a:solidFill>
                  <a:srgbClr val="002060"/>
                </a:solidFill>
              </a:rPr>
              <a:t>cielo, el mar caribe y el </a:t>
            </a:r>
            <a:r>
              <a:rPr lang="es-ES" sz="2000" dirty="0" err="1" smtClean="0">
                <a:solidFill>
                  <a:srgbClr val="002060"/>
                </a:solidFill>
              </a:rPr>
              <a:t>oceano</a:t>
            </a:r>
            <a:r>
              <a:rPr lang="es-ES" sz="2000" dirty="0" smtClean="0">
                <a:solidFill>
                  <a:srgbClr val="002060"/>
                </a:solidFill>
              </a:rPr>
              <a:t> pacifico. </a:t>
            </a:r>
            <a:r>
              <a:rPr lang="es-ES" sz="2000" i="1" dirty="0" smtClean="0">
                <a:solidFill>
                  <a:srgbClr val="002060"/>
                </a:solidFill>
              </a:rPr>
              <a:t>(</a:t>
            </a:r>
            <a:r>
              <a:rPr lang="es-ES" sz="2000" i="1" dirty="0" err="1" smtClean="0">
                <a:solidFill>
                  <a:srgbClr val="002060"/>
                </a:solidFill>
              </a:rPr>
              <a:t>justice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loyalty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fraternity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strength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courage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sky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caribbean</a:t>
            </a:r>
            <a:r>
              <a:rPr lang="es-ES" sz="2000" i="1" dirty="0" smtClean="0">
                <a:solidFill>
                  <a:srgbClr val="002060"/>
                </a:solidFill>
              </a:rPr>
              <a:t> sea, and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pacific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ocean</a:t>
            </a:r>
            <a:r>
              <a:rPr lang="es-ES" sz="2000" i="1" dirty="0" smtClean="0">
                <a:solidFill>
                  <a:srgbClr val="002060"/>
                </a:solidFill>
              </a:rPr>
              <a:t>.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822003" y="4343400"/>
            <a:ext cx="632199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/>
              <a:t>La pureza, la integridad, </a:t>
            </a:r>
            <a:r>
              <a:rPr lang="es-ES" sz="2000" dirty="0"/>
              <a:t>la </a:t>
            </a:r>
            <a:r>
              <a:rPr lang="es-ES" sz="2000" dirty="0" smtClean="0"/>
              <a:t>igualdad, </a:t>
            </a:r>
            <a:r>
              <a:rPr lang="es-ES" sz="2000" dirty="0"/>
              <a:t>la </a:t>
            </a:r>
            <a:r>
              <a:rPr lang="es-ES" sz="2000" dirty="0" smtClean="0"/>
              <a:t>bondad, </a:t>
            </a:r>
            <a:r>
              <a:rPr lang="es-ES" sz="2000" dirty="0"/>
              <a:t>la </a:t>
            </a:r>
            <a:r>
              <a:rPr lang="es-ES" sz="2000" dirty="0" smtClean="0"/>
              <a:t>paz </a:t>
            </a:r>
            <a:r>
              <a:rPr lang="es-ES" sz="2000" dirty="0"/>
              <a:t>y la </a:t>
            </a:r>
            <a:r>
              <a:rPr lang="es-ES" sz="2000" dirty="0" err="1" smtClean="0"/>
              <a:t>nacion</a:t>
            </a:r>
            <a:r>
              <a:rPr lang="es-ES" sz="2000" dirty="0" smtClean="0"/>
              <a:t>. </a:t>
            </a:r>
            <a:r>
              <a:rPr lang="es-ES" sz="2000" i="1" dirty="0" smtClean="0"/>
              <a:t>(</a:t>
            </a:r>
            <a:r>
              <a:rPr lang="es-ES" sz="2000" i="1" dirty="0" err="1" smtClean="0"/>
              <a:t>purity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integrity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equality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kindness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peace</a:t>
            </a:r>
            <a:r>
              <a:rPr lang="es-ES" sz="2000" i="1" dirty="0" smtClean="0"/>
              <a:t> and </a:t>
            </a:r>
            <a:r>
              <a:rPr lang="es-ES" sz="2000" i="1" dirty="0" err="1" smtClean="0"/>
              <a:t>the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nation</a:t>
            </a:r>
            <a:r>
              <a:rPr lang="es-ES" sz="2000" i="1" dirty="0" smtClean="0"/>
              <a:t>.)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52830" y="5486400"/>
            <a:ext cx="775782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/>
              <a:t>El </a:t>
            </a:r>
            <a:r>
              <a:rPr lang="es-ES" sz="2000" dirty="0"/>
              <a:t>triángulo significa </a:t>
            </a:r>
            <a:r>
              <a:rPr lang="es-ES" sz="2000" dirty="0" smtClean="0"/>
              <a:t>igualdad, el </a:t>
            </a:r>
            <a:r>
              <a:rPr lang="es-ES" sz="2000" dirty="0"/>
              <a:t>arco iris </a:t>
            </a:r>
            <a:r>
              <a:rPr lang="es-ES" sz="2000" dirty="0" smtClean="0"/>
              <a:t>significa paz, el gorro </a:t>
            </a:r>
            <a:r>
              <a:rPr lang="es-ES" sz="2000" dirty="0"/>
              <a:t>frigio es símbolo de </a:t>
            </a:r>
            <a:r>
              <a:rPr lang="es-ES" sz="2000" dirty="0" smtClean="0"/>
              <a:t>libertad, los </a:t>
            </a:r>
            <a:r>
              <a:rPr lang="es-ES" sz="2000" dirty="0"/>
              <a:t>cinco volcanes expresan la </a:t>
            </a:r>
            <a:r>
              <a:rPr lang="es-ES" sz="2000" dirty="0" smtClean="0"/>
              <a:t>unión </a:t>
            </a:r>
            <a:r>
              <a:rPr lang="es-ES" sz="2000" dirty="0"/>
              <a:t>y la </a:t>
            </a:r>
            <a:r>
              <a:rPr lang="es-ES" sz="2000" dirty="0" smtClean="0"/>
              <a:t>fraternidad </a:t>
            </a:r>
            <a:r>
              <a:rPr lang="es-ES" sz="2000" dirty="0"/>
              <a:t>de los cinco </a:t>
            </a:r>
            <a:r>
              <a:rPr lang="es-ES" sz="2000" dirty="0" err="1" smtClean="0"/>
              <a:t>pai­ses</a:t>
            </a:r>
            <a:r>
              <a:rPr lang="es-ES" sz="2000" dirty="0" smtClean="0"/>
              <a:t> </a:t>
            </a:r>
            <a:r>
              <a:rPr lang="es-ES" sz="2000" dirty="0"/>
              <a:t>centroamericanos.</a:t>
            </a:r>
          </a:p>
        </p:txBody>
      </p:sp>
    </p:spTree>
    <p:extLst>
      <p:ext uri="{BB962C8B-B14F-4D97-AF65-F5344CB8AC3E}">
        <p14:creationId xmlns:p14="http://schemas.microsoft.com/office/powerpoint/2010/main" val="375234865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 rot="1327060">
            <a:off x="4486275" y="1574800"/>
            <a:ext cx="28194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86A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>
                <a:solidFill>
                  <a:srgbClr val="000000"/>
                </a:solidFill>
              </a:rPr>
              <a:t>                  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800">
              <a:solidFill>
                <a:srgbClr val="000000"/>
              </a:solidFill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4800600" y="44196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b="1">
                <a:solidFill>
                  <a:srgbClr val="009999"/>
                </a:solidFill>
              </a:rPr>
              <a:t>America del Sur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944563" y="1828800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Colombia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5867400" y="1524000"/>
            <a:ext cx="1427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Venezuela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7086600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Bolivia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748463" y="5029200"/>
            <a:ext cx="1328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Paraguay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5413375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Uruguay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724400" y="6019800"/>
            <a:ext cx="137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Argentina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20907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Chile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16891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Perú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990600" y="2422525"/>
            <a:ext cx="1201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Ecuador</a:t>
            </a:r>
          </a:p>
        </p:txBody>
      </p:sp>
    </p:spTree>
    <p:extLst>
      <p:ext uri="{BB962C8B-B14F-4D97-AF65-F5344CB8AC3E}">
        <p14:creationId xmlns:p14="http://schemas.microsoft.com/office/powerpoint/2010/main" val="29331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5029200" y="4076700"/>
          <a:ext cx="3657600" cy="224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076700"/>
                        <a:ext cx="3657600" cy="224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27" name="Picture 3" descr="Venezuela_sm9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3429000"/>
            <a:ext cx="2898775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28800" y="24384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Caracas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981200" y="304800"/>
            <a:ext cx="5410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562600" y="3306763"/>
            <a:ext cx="281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venezolano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029200" y="4114800"/>
            <a:ext cx="36576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30263" y="25146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25698989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olombi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86200"/>
            <a:ext cx="31242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524000" y="23923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Bogotá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600200" y="304800"/>
            <a:ext cx="5943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486400" y="3154363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colombiano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410200" y="3886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76797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827</Words>
  <Application>Microsoft Office PowerPoint</Application>
  <PresentationFormat>On-screen Show (4:3)</PresentationFormat>
  <Paragraphs>146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Default Design</vt:lpstr>
      <vt:lpstr>Cliff</vt:lpstr>
      <vt:lpstr>Clip</vt:lpstr>
      <vt:lpstr>Me llamo _________ Clase 801 La fecha es el primero de octubre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Africa</vt:lpstr>
      <vt:lpstr>PowerPoint Presentation</vt:lpstr>
      <vt:lpstr>PowerPoint Presentation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802 La fecha es el 30 de septiembre del 2013</dc:title>
  <dc:creator>Helen Zumaeta</dc:creator>
  <cp:lastModifiedBy>Helen Zumaeta</cp:lastModifiedBy>
  <cp:revision>15</cp:revision>
  <cp:lastPrinted>2013-09-30T19:13:18Z</cp:lastPrinted>
  <dcterms:created xsi:type="dcterms:W3CDTF">2013-09-27T16:11:24Z</dcterms:created>
  <dcterms:modified xsi:type="dcterms:W3CDTF">2013-10-01T20:23:39Z</dcterms:modified>
</cp:coreProperties>
</file>